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0" roundtripDataSignature="AMtx7mgDC5cf8D1DHgKcfI5H7/lFeRaR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2654d269b_0_55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2654d269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b2654d269b_0_55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2654d269b_0_62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2654d269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b2654d269b_0_62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2654d269b_0_72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2654d269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b2654d269b_0_72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2654d269b_0_81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b2654d269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b2654d269b_0_81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2654d269b_0_90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b2654d269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b2654d269b_0_90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2654d269b_0_99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b2654d269b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b2654d269b_0_99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b2654d269b_0_108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b2654d269b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b2654d269b_0_108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b2654d269b_0_117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b2654d269b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b2654d269b_0_117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b2654d269b_0_126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b2654d269b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b2654d269b_0_126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b2654d269b_0_135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b2654d269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b2654d269b_0_135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2654d269b_0_4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2654d269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b2654d269b_0_4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2654d269b_0_152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b2654d269b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b2654d269b_0_152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b2654d269b_0_166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b2654d269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b2654d269b_0_166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b2654d269b_0_194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b2654d269b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b2654d269b_0_194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b2654d269b_0_179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b2654d269b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b2654d269b_0_179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b2654d269b_0_310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b2654d269b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b2654d269b_0_310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2654d269b_0_221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2654d269b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b2654d269b_0_221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b2654d269b_0_242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b2654d269b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b2654d269b_0_242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b2654d269b_0_261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b2654d269b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b2654d269b_0_261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b2654d269b_0_281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b2654d269b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b2654d269b_0_281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b2654d269b_0_316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b2654d269b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b2654d269b_0_316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2654d269b_0_297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2654d269b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b2654d269b_0_297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b2654d269b_0_325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b2654d269b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b2654d269b_0_325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b2654d269b_0_345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b2654d269b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b2654d269b_0_345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b2654d269b_0_353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b2654d269b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b2654d269b_0_353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b2654d269b_0_371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b2654d269b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b2654d269b_0_371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b2654d269b_0_380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b2654d269b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b2654d269b_0_380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b2654d269b_0_390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b2654d269b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b2654d269b_0_390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2654d269b_0_11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2654d269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b2654d269b_0_11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2654d269b_0_18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2654d269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b2654d269b_0_18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2654d269b_0_25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2654d269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b2654d269b_0_25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2654d269b_0_39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2654d269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b2654d269b_0_39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2654d269b_0_48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2654d269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b2654d269b_0_48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2654d269b_0_303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2654d269b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b2654d269b_0_303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0" type="dt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2"/>
          <p:cNvSpPr/>
          <p:nvPr>
            <p:ph idx="2" type="pic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3575050" y="204787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2" type="body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2" type="body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3" type="body"/>
          </p:nvPr>
        </p:nvSpPr>
        <p:spPr>
          <a:xfrm>
            <a:off x="4645025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0" type="dt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1" type="ftr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10" type="dt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1" type="ftr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объект" type="txAndObj">
  <p:cSld name="TEXT_AND_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четыре объекта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7200" y="1200150"/>
            <a:ext cx="4038599" cy="16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4648200" y="1200150"/>
            <a:ext cx="4038599" cy="16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7200" y="2953940"/>
            <a:ext cx="4038599" cy="164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4648200" y="2953940"/>
            <a:ext cx="4038599" cy="164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клип" type="txAndClipArt">
  <p:cSld name="TEXT_AND_CLIPAR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9"/>
          <p:cNvSpPr/>
          <p:nvPr>
            <p:ph idx="2" type="clipArt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 rot="5400000">
            <a:off x="1272750" y="-609571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4683918"/>
            <a:ext cx="2895600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4683918"/>
            <a:ext cx="2133599" cy="3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hyperlink" Target="https://www.facebook.com/merezhaturiv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Relationship Id="rId4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Relationship Id="rId4" Type="http://schemas.openxmlformats.org/officeDocument/2006/relationships/image" Target="../media/image12.png"/><Relationship Id="rId5" Type="http://schemas.openxmlformats.org/officeDocument/2006/relationships/image" Target="../media/image22.png"/><Relationship Id="rId6" Type="http://schemas.openxmlformats.org/officeDocument/2006/relationships/image" Target="../media/image15.png"/><Relationship Id="rId7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Relationship Id="rId4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Relationship Id="rId7" Type="http://schemas.openxmlformats.org/officeDocument/2006/relationships/image" Target="../media/image17.png"/><Relationship Id="rId8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g"/><Relationship Id="rId4" Type="http://schemas.openxmlformats.org/officeDocument/2006/relationships/image" Target="../media/image26.png"/><Relationship Id="rId5" Type="http://schemas.openxmlformats.org/officeDocument/2006/relationships/image" Target="../media/image14.png"/><Relationship Id="rId6" Type="http://schemas.openxmlformats.org/officeDocument/2006/relationships/image" Target="../media/image24.png"/><Relationship Id="rId7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g"/><Relationship Id="rId4" Type="http://schemas.openxmlformats.org/officeDocument/2006/relationships/image" Target="../media/image29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Relationship Id="rId4" Type="http://schemas.openxmlformats.org/officeDocument/2006/relationships/image" Target="../media/image30.png"/><Relationship Id="rId5" Type="http://schemas.openxmlformats.org/officeDocument/2006/relationships/image" Target="../media/image33.png"/><Relationship Id="rId6" Type="http://schemas.openxmlformats.org/officeDocument/2006/relationships/hyperlink" Target="https://miro.com/app/board/o9J_lbGeyjo=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jpg"/><Relationship Id="rId4" Type="http://schemas.openxmlformats.org/officeDocument/2006/relationships/hyperlink" Target="https://www.facebook.com/merezhaturiv" TargetMode="External"/><Relationship Id="rId5" Type="http://schemas.openxmlformats.org/officeDocument/2006/relationships/hyperlink" Target="https://merezhatur.customer.smartsender.eu/lp/R6mhjXT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jpg"/><Relationship Id="rId4" Type="http://schemas.openxmlformats.org/officeDocument/2006/relationships/image" Target="../media/image3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jpg"/><Relationship Id="rId4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jpg"/><Relationship Id="rId4" Type="http://schemas.openxmlformats.org/officeDocument/2006/relationships/hyperlink" Target="https://leonillaeva.wixsite.com/portfolio/%D1%87%D0%B0%D1%82-%D0%B1%D0%BE%D1%82" TargetMode="External"/><Relationship Id="rId5" Type="http://schemas.openxmlformats.org/officeDocument/2006/relationships/hyperlink" Target="https://leonillaeva.wixsite.com/portfolio/%D1%87%D0%B0%D1%82-%D0%B1%D0%BE%D1%82" TargetMode="External"/><Relationship Id="rId6" Type="http://schemas.openxmlformats.org/officeDocument/2006/relationships/hyperlink" Target="https://leonillaeva.wixsite.com/portfolio/%D1%87%D0%B0%D1%82-%D0%B1%D0%BE%D1%82" TargetMode="External"/><Relationship Id="rId7" Type="http://schemas.openxmlformats.org/officeDocument/2006/relationships/hyperlink" Target="https://leonillaeva.wixsite.com/portfolio/%D1%87%D0%B0%D1%82-%D0%B1%D0%BE%D1%82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/>
          <p:nvPr/>
        </p:nvSpPr>
        <p:spPr>
          <a:xfrm>
            <a:off x="447300" y="1034700"/>
            <a:ext cx="82494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000"/>
              <a:t> </a:t>
            </a:r>
            <a:r>
              <a:rPr b="1" lang="en-US" sz="4500">
                <a:solidFill>
                  <a:srgbClr val="783F04"/>
                </a:solidFill>
              </a:rPr>
              <a:t>Проект “Мережа турів” </a:t>
            </a:r>
            <a:endParaRPr sz="3900">
              <a:solidFill>
                <a:srgbClr val="783F04"/>
              </a:solidFill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6198150" y="3637825"/>
            <a:ext cx="56940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875400" y="2019875"/>
            <a:ext cx="73932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</a:rPr>
              <a:t>Чат-боты и мессенджеры</a:t>
            </a:r>
            <a:endParaRPr b="1" sz="1700"/>
          </a:p>
        </p:txBody>
      </p:sp>
      <p:pic>
        <p:nvPicPr>
          <p:cNvPr id="115" name="Google Shape;11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8725" y="2871075"/>
            <a:ext cx="1366550" cy="136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 txBox="1"/>
          <p:nvPr/>
        </p:nvSpPr>
        <p:spPr>
          <a:xfrm>
            <a:off x="2702700" y="4357425"/>
            <a:ext cx="3738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https://www.facebook.com/merezhaturiv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2654d269b_0_55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Что смотрим</a:t>
            </a:r>
            <a:endParaRPr sz="3400"/>
          </a:p>
        </p:txBody>
      </p:sp>
      <p:sp>
        <p:nvSpPr>
          <p:cNvPr id="186" name="Google Shape;186;gb2654d269b_0_55"/>
          <p:cNvSpPr txBox="1"/>
          <p:nvPr>
            <p:ph idx="1" type="body"/>
          </p:nvPr>
        </p:nvSpPr>
        <p:spPr>
          <a:xfrm>
            <a:off x="421825" y="1737150"/>
            <a:ext cx="8229600" cy="15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64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Чат-бот вебинара “Турция — идеальная страна для путешествий”, Smart Sender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Проектирование чат-бота воронки WhatsApp, Miro</a:t>
            </a:r>
            <a:endParaRPr sz="1900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87" name="Google Shape;187;gb2654d269b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2654d269b_0_62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Smart Sender</a:t>
            </a:r>
            <a:endParaRPr sz="3400"/>
          </a:p>
        </p:txBody>
      </p:sp>
      <p:pic>
        <p:nvPicPr>
          <p:cNvPr id="194" name="Google Shape;194;gb2654d269b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b2654d269b_0_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30450"/>
            <a:ext cx="8839197" cy="307001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b2654d269b_0_62"/>
          <p:cNvSpPr txBox="1"/>
          <p:nvPr/>
        </p:nvSpPr>
        <p:spPr>
          <a:xfrm>
            <a:off x="152400" y="1358400"/>
            <a:ext cx="88392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Проектирование проекта в Miro,  построение сегментов сообщений, кнопок, эмодзи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2654d269b_0_72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Smart Sender</a:t>
            </a:r>
            <a:endParaRPr sz="3400"/>
          </a:p>
        </p:txBody>
      </p:sp>
      <p:pic>
        <p:nvPicPr>
          <p:cNvPr id="203" name="Google Shape;203;gb2654d269b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b2654d269b_0_72"/>
          <p:cNvSpPr txBox="1"/>
          <p:nvPr/>
        </p:nvSpPr>
        <p:spPr>
          <a:xfrm>
            <a:off x="152400" y="1358400"/>
            <a:ext cx="88392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</a:t>
            </a:r>
            <a:r>
              <a:rPr lang="en-US"/>
              <a:t>Построена воронка в Smart Sender, результат</a:t>
            </a:r>
            <a:endParaRPr/>
          </a:p>
        </p:txBody>
      </p:sp>
      <p:pic>
        <p:nvPicPr>
          <p:cNvPr id="205" name="Google Shape;205;gb2654d269b_0_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8927" y="1806125"/>
            <a:ext cx="6486148" cy="32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2654d269b_0_81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Smart Sender</a:t>
            </a:r>
            <a:endParaRPr sz="3400"/>
          </a:p>
        </p:txBody>
      </p:sp>
      <p:pic>
        <p:nvPicPr>
          <p:cNvPr id="212" name="Google Shape;212;gb2654d269b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b2654d269b_0_81"/>
          <p:cNvSpPr txBox="1"/>
          <p:nvPr/>
        </p:nvSpPr>
        <p:spPr>
          <a:xfrm>
            <a:off x="152400" y="1358400"/>
            <a:ext cx="88392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Воронка первого дня вид</a:t>
            </a:r>
            <a:endParaRPr/>
          </a:p>
        </p:txBody>
      </p:sp>
      <p:pic>
        <p:nvPicPr>
          <p:cNvPr id="214" name="Google Shape;214;gb2654d269b_0_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975" y="1463975"/>
            <a:ext cx="4210575" cy="34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b2654d269b_0_90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Smart Sender</a:t>
            </a:r>
            <a:endParaRPr sz="3400"/>
          </a:p>
        </p:txBody>
      </p:sp>
      <p:pic>
        <p:nvPicPr>
          <p:cNvPr id="221" name="Google Shape;221;gb2654d269b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b2654d269b_0_90"/>
          <p:cNvSpPr txBox="1"/>
          <p:nvPr/>
        </p:nvSpPr>
        <p:spPr>
          <a:xfrm>
            <a:off x="152400" y="1358400"/>
            <a:ext cx="88392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Функционал, созданы переменные</a:t>
            </a:r>
            <a:endParaRPr/>
          </a:p>
        </p:txBody>
      </p:sp>
      <p:pic>
        <p:nvPicPr>
          <p:cNvPr id="223" name="Google Shape;223;gb2654d269b_0_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4163" y="1908425"/>
            <a:ext cx="7055679" cy="316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2654d269b_0_99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Smart Sender</a:t>
            </a:r>
            <a:endParaRPr sz="3400"/>
          </a:p>
        </p:txBody>
      </p:sp>
      <p:pic>
        <p:nvPicPr>
          <p:cNvPr id="230" name="Google Shape;230;gb2654d269b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b2654d269b_0_99"/>
          <p:cNvSpPr txBox="1"/>
          <p:nvPr/>
        </p:nvSpPr>
        <p:spPr>
          <a:xfrm>
            <a:off x="152400" y="1358400"/>
            <a:ext cx="88392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Создан домен</a:t>
            </a:r>
            <a:endParaRPr/>
          </a:p>
        </p:txBody>
      </p:sp>
      <p:pic>
        <p:nvPicPr>
          <p:cNvPr id="232" name="Google Shape;232;gb2654d269b_0_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325" y="1816450"/>
            <a:ext cx="8181362" cy="31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2654d269b_0_108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Smart Sender</a:t>
            </a:r>
            <a:endParaRPr sz="3400"/>
          </a:p>
        </p:txBody>
      </p:sp>
      <p:pic>
        <p:nvPicPr>
          <p:cNvPr id="239" name="Google Shape;239;gb2654d269b_0_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b2654d269b_0_108"/>
          <p:cNvSpPr txBox="1"/>
          <p:nvPr/>
        </p:nvSpPr>
        <p:spPr>
          <a:xfrm>
            <a:off x="152400" y="1358400"/>
            <a:ext cx="88392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Создан мини-лэндинг</a:t>
            </a:r>
            <a:endParaRPr/>
          </a:p>
        </p:txBody>
      </p:sp>
      <p:pic>
        <p:nvPicPr>
          <p:cNvPr id="241" name="Google Shape;241;gb2654d269b_0_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3375" y="1731550"/>
            <a:ext cx="6157244" cy="31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b2654d269b_0_117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Smart Sender</a:t>
            </a:r>
            <a:endParaRPr sz="3400"/>
          </a:p>
        </p:txBody>
      </p:sp>
      <p:pic>
        <p:nvPicPr>
          <p:cNvPr id="248" name="Google Shape;248;gb2654d269b_0_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b2654d269b_0_117"/>
          <p:cNvSpPr txBox="1"/>
          <p:nvPr/>
        </p:nvSpPr>
        <p:spPr>
          <a:xfrm>
            <a:off x="152400" y="1358400"/>
            <a:ext cx="88392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Подключены каналы Viber, Telegram</a:t>
            </a:r>
            <a:endParaRPr/>
          </a:p>
        </p:txBody>
      </p:sp>
      <p:pic>
        <p:nvPicPr>
          <p:cNvPr id="250" name="Google Shape;250;gb2654d269b_0_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875" y="1731550"/>
            <a:ext cx="6724476" cy="330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2654d269b_0_126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Smart Sender</a:t>
            </a:r>
            <a:endParaRPr sz="3400"/>
          </a:p>
        </p:txBody>
      </p:sp>
      <p:pic>
        <p:nvPicPr>
          <p:cNvPr id="257" name="Google Shape;257;gb2654d269b_0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b2654d269b_0_126"/>
          <p:cNvSpPr txBox="1"/>
          <p:nvPr/>
        </p:nvSpPr>
        <p:spPr>
          <a:xfrm>
            <a:off x="152400" y="1358400"/>
            <a:ext cx="8839200" cy="12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Сегменты построения воронки: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ряд сообщений знакомство, опрос, спасибо (благодарность)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напоминания о не пройденном опросе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напоминания о вебинаре</a:t>
            </a:r>
            <a:endParaRPr/>
          </a:p>
        </p:txBody>
      </p:sp>
      <p:pic>
        <p:nvPicPr>
          <p:cNvPr id="259" name="Google Shape;259;gb2654d269b_0_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2675" y="2734625"/>
            <a:ext cx="4758657" cy="224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2654d269b_0_135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Smart Sender</a:t>
            </a:r>
            <a:endParaRPr sz="3400"/>
          </a:p>
        </p:txBody>
      </p:sp>
      <p:pic>
        <p:nvPicPr>
          <p:cNvPr id="266" name="Google Shape;266;gb2654d269b_0_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b2654d269b_0_135"/>
          <p:cNvSpPr txBox="1"/>
          <p:nvPr/>
        </p:nvSpPr>
        <p:spPr>
          <a:xfrm>
            <a:off x="152400" y="1358400"/>
            <a:ext cx="88392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Разделы </a:t>
            </a:r>
            <a:r>
              <a:rPr b="1" lang="en-US"/>
              <a:t>функционала:</a:t>
            </a:r>
            <a:endParaRPr b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Логика → Ответвление 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gb2654d269b_0_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900" y="1945500"/>
            <a:ext cx="2486575" cy="30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b2654d269b_0_135"/>
          <p:cNvSpPr txBox="1"/>
          <p:nvPr/>
        </p:nvSpPr>
        <p:spPr>
          <a:xfrm>
            <a:off x="3381825" y="3261550"/>
            <a:ext cx="27168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1 </a:t>
            </a:r>
            <a:r>
              <a:rPr lang="en-US">
                <a:solidFill>
                  <a:schemeClr val="dk1"/>
                </a:solidFill>
              </a:rPr>
              <a:t>знакомство, опрос, спасибо</a:t>
            </a:r>
            <a:endParaRPr/>
          </a:p>
        </p:txBody>
      </p:sp>
      <p:sp>
        <p:nvSpPr>
          <p:cNvPr id="270" name="Google Shape;270;gb2654d269b_0_135"/>
          <p:cNvSpPr txBox="1"/>
          <p:nvPr/>
        </p:nvSpPr>
        <p:spPr>
          <a:xfrm>
            <a:off x="3442250" y="2444200"/>
            <a:ext cx="3936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2.1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>
                <a:solidFill>
                  <a:schemeClr val="dk1"/>
                </a:solidFill>
              </a:rPr>
              <a:t>напоминания о не пройденном опросе</a:t>
            </a:r>
            <a:endParaRPr/>
          </a:p>
        </p:txBody>
      </p:sp>
      <p:sp>
        <p:nvSpPr>
          <p:cNvPr id="271" name="Google Shape;271;gb2654d269b_0_135"/>
          <p:cNvSpPr txBox="1"/>
          <p:nvPr/>
        </p:nvSpPr>
        <p:spPr>
          <a:xfrm>
            <a:off x="3442250" y="4441775"/>
            <a:ext cx="27168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3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>
                <a:solidFill>
                  <a:schemeClr val="dk1"/>
                </a:solidFill>
              </a:rPr>
              <a:t>напоминания о вебинаре</a:t>
            </a:r>
            <a:endParaRPr/>
          </a:p>
        </p:txBody>
      </p:sp>
      <p:sp>
        <p:nvSpPr>
          <p:cNvPr id="272" name="Google Shape;272;gb2654d269b_0_135"/>
          <p:cNvSpPr txBox="1"/>
          <p:nvPr/>
        </p:nvSpPr>
        <p:spPr>
          <a:xfrm>
            <a:off x="3442250" y="2139700"/>
            <a:ext cx="3936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2.2 напоминания о не пройденном опросе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2654d269b_0_4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О проекте</a:t>
            </a:r>
            <a:endParaRPr sz="3400"/>
          </a:p>
        </p:txBody>
      </p:sp>
      <p:sp>
        <p:nvSpPr>
          <p:cNvPr id="123" name="Google Shape;123;gb2654d269b_0_4"/>
          <p:cNvSpPr txBox="1"/>
          <p:nvPr>
            <p:ph idx="1" type="body"/>
          </p:nvPr>
        </p:nvSpPr>
        <p:spPr>
          <a:xfrm>
            <a:off x="421825" y="1584750"/>
            <a:ext cx="8229600" cy="19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“Мережа турів” предоставляет консультации в туристическом бизнесе.</a:t>
            </a:r>
            <a:endParaRPr sz="2400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Направления — международный и внутренний туризм.</a:t>
            </a:r>
            <a:endParaRPr sz="2400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500"/>
              <a:t>Проект представляет собой Стартап, </a:t>
            </a:r>
            <a:r>
              <a:rPr lang="en-US" sz="1500"/>
              <a:t>созданный для поиска воспроизводимой и масштабируемой бизнес-модели.</a:t>
            </a:r>
            <a:endParaRPr sz="1500"/>
          </a:p>
        </p:txBody>
      </p:sp>
      <p:pic>
        <p:nvPicPr>
          <p:cNvPr id="124" name="Google Shape;124;gb2654d269b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b2654d269b_0_152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Smart Sender</a:t>
            </a:r>
            <a:endParaRPr sz="3400"/>
          </a:p>
        </p:txBody>
      </p:sp>
      <p:pic>
        <p:nvPicPr>
          <p:cNvPr id="279" name="Google Shape;279;gb2654d269b_0_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b2654d269b_0_152"/>
          <p:cNvSpPr txBox="1"/>
          <p:nvPr/>
        </p:nvSpPr>
        <p:spPr>
          <a:xfrm>
            <a:off x="152400" y="1358400"/>
            <a:ext cx="88392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Разделы функционала:</a:t>
            </a:r>
            <a:endParaRPr b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</a:t>
            </a:r>
            <a:r>
              <a:rPr lang="en-US"/>
              <a:t>Логика → Умная задержка 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b2654d269b_0_152"/>
          <p:cNvSpPr txBox="1"/>
          <p:nvPr/>
        </p:nvSpPr>
        <p:spPr>
          <a:xfrm>
            <a:off x="5468950" y="2419500"/>
            <a:ext cx="20658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задержка 1 день</a:t>
            </a:r>
            <a:endParaRPr/>
          </a:p>
        </p:txBody>
      </p:sp>
      <p:pic>
        <p:nvPicPr>
          <p:cNvPr id="282" name="Google Shape;282;gb2654d269b_0_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1550" y="1945500"/>
            <a:ext cx="2687297" cy="28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b2654d269b_0_152"/>
          <p:cNvSpPr txBox="1"/>
          <p:nvPr/>
        </p:nvSpPr>
        <p:spPr>
          <a:xfrm>
            <a:off x="5468950" y="4036425"/>
            <a:ext cx="20658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задержка 30 мин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b2654d269b_0_166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Smart Sender</a:t>
            </a:r>
            <a:endParaRPr sz="3400"/>
          </a:p>
        </p:txBody>
      </p:sp>
      <p:pic>
        <p:nvPicPr>
          <p:cNvPr id="290" name="Google Shape;290;gb2654d269b_0_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b2654d269b_0_166"/>
          <p:cNvSpPr txBox="1"/>
          <p:nvPr/>
        </p:nvSpPr>
        <p:spPr>
          <a:xfrm>
            <a:off x="152400" y="1358400"/>
            <a:ext cx="88392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Разделы функционала:</a:t>
            </a:r>
            <a:endParaRPr b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 </a:t>
            </a:r>
            <a:r>
              <a:rPr lang="en-US"/>
              <a:t>Логика → Условие 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b2654d269b_0_166"/>
          <p:cNvSpPr txBox="1"/>
          <p:nvPr/>
        </p:nvSpPr>
        <p:spPr>
          <a:xfrm>
            <a:off x="5468950" y="2419500"/>
            <a:ext cx="32178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условие: тег &lt;Прошел опрос&gt;</a:t>
            </a:r>
            <a:endParaRPr/>
          </a:p>
        </p:txBody>
      </p:sp>
      <p:pic>
        <p:nvPicPr>
          <p:cNvPr id="293" name="Google Shape;293;gb2654d269b_0_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3800" y="1945500"/>
            <a:ext cx="2364219" cy="289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b2654d269b_0_1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6224" y="2819800"/>
            <a:ext cx="2284800" cy="16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b2654d269b_0_194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Smart Sender</a:t>
            </a:r>
            <a:endParaRPr sz="3400"/>
          </a:p>
        </p:txBody>
      </p:sp>
      <p:pic>
        <p:nvPicPr>
          <p:cNvPr id="301" name="Google Shape;301;gb2654d269b_0_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b2654d269b_0_194"/>
          <p:cNvSpPr txBox="1"/>
          <p:nvPr/>
        </p:nvSpPr>
        <p:spPr>
          <a:xfrm>
            <a:off x="152400" y="1358400"/>
            <a:ext cx="88392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Разделы функционала:</a:t>
            </a:r>
            <a:endParaRPr b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 Логика → Расписание 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gb2654d269b_0_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147425"/>
            <a:ext cx="2051425" cy="119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b2654d269b_0_1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88" y="3447888"/>
            <a:ext cx="2051427" cy="129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b2654d269b_0_1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1324" y="2147425"/>
            <a:ext cx="2206128" cy="12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b2654d269b_0_1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41326" y="3461450"/>
            <a:ext cx="2118650" cy="126993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b2654d269b_0_194"/>
          <p:cNvSpPr txBox="1"/>
          <p:nvPr/>
        </p:nvSpPr>
        <p:spPr>
          <a:xfrm>
            <a:off x="3785100" y="1358400"/>
            <a:ext cx="2426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83F04"/>
                </a:solidFill>
              </a:rPr>
              <a:t>Вебинар 16:30, 20.12.2020</a:t>
            </a:r>
            <a:endParaRPr>
              <a:solidFill>
                <a:srgbClr val="783F04"/>
              </a:solidFill>
            </a:endParaRPr>
          </a:p>
        </p:txBody>
      </p:sp>
      <p:sp>
        <p:nvSpPr>
          <p:cNvPr id="308" name="Google Shape;308;gb2654d269b_0_194"/>
          <p:cNvSpPr txBox="1"/>
          <p:nvPr/>
        </p:nvSpPr>
        <p:spPr>
          <a:xfrm>
            <a:off x="2617725" y="2568225"/>
            <a:ext cx="1623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напоминание за 1 день</a:t>
            </a:r>
            <a:endParaRPr sz="1000"/>
          </a:p>
        </p:txBody>
      </p:sp>
      <p:sp>
        <p:nvSpPr>
          <p:cNvPr id="309" name="Google Shape;309;gb2654d269b_0_194"/>
          <p:cNvSpPr txBox="1"/>
          <p:nvPr/>
        </p:nvSpPr>
        <p:spPr>
          <a:xfrm>
            <a:off x="2617725" y="4071950"/>
            <a:ext cx="1623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напоминание за 5 мин.</a:t>
            </a:r>
            <a:endParaRPr sz="1000"/>
          </a:p>
        </p:txBody>
      </p:sp>
      <p:sp>
        <p:nvSpPr>
          <p:cNvPr id="310" name="Google Shape;310;gb2654d269b_0_194"/>
          <p:cNvSpPr txBox="1"/>
          <p:nvPr/>
        </p:nvSpPr>
        <p:spPr>
          <a:xfrm>
            <a:off x="6590625" y="2568225"/>
            <a:ext cx="20055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напоминание после 5 мин.</a:t>
            </a:r>
            <a:endParaRPr sz="1000"/>
          </a:p>
        </p:txBody>
      </p:sp>
      <p:sp>
        <p:nvSpPr>
          <p:cNvPr id="311" name="Google Shape;311;gb2654d269b_0_194"/>
          <p:cNvSpPr txBox="1"/>
          <p:nvPr/>
        </p:nvSpPr>
        <p:spPr>
          <a:xfrm>
            <a:off x="6590625" y="4071950"/>
            <a:ext cx="2375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сообщение </a:t>
            </a:r>
            <a:r>
              <a:rPr lang="en-US" sz="1000"/>
              <a:t>после вебинара 18.30</a:t>
            </a: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b2654d269b_0_179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Smart Sender</a:t>
            </a:r>
            <a:endParaRPr sz="3400"/>
          </a:p>
        </p:txBody>
      </p:sp>
      <p:pic>
        <p:nvPicPr>
          <p:cNvPr id="318" name="Google Shape;318;gb2654d269b_0_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b2654d269b_0_179"/>
          <p:cNvSpPr txBox="1"/>
          <p:nvPr/>
        </p:nvSpPr>
        <p:spPr>
          <a:xfrm>
            <a:off x="152400" y="1358400"/>
            <a:ext cx="88392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Разделы функционала:</a:t>
            </a:r>
            <a:endParaRPr b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5. Действия</a:t>
            </a:r>
            <a:r>
              <a:rPr lang="en-US"/>
              <a:t> → Выполнить действия 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0" name="Google Shape;320;gb2654d269b_0_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00" y="2055450"/>
            <a:ext cx="1637575" cy="11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b2654d269b_0_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7025" y="2055450"/>
            <a:ext cx="1735900" cy="2757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b2654d269b_0_1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9525" y="2533750"/>
            <a:ext cx="1782276" cy="101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b2654d269b_0_1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62749" y="1678050"/>
            <a:ext cx="1637575" cy="272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b2654d269b_0_1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91850" y="1678050"/>
            <a:ext cx="1467900" cy="32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b2654d269b_0_310"/>
          <p:cNvSpPr txBox="1"/>
          <p:nvPr>
            <p:ph type="title"/>
          </p:nvPr>
        </p:nvSpPr>
        <p:spPr>
          <a:xfrm>
            <a:off x="457200" y="16486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rgbClr val="7F6000"/>
                </a:solidFill>
              </a:rPr>
              <a:t>Viber, Telegram</a:t>
            </a:r>
            <a:endParaRPr b="1" sz="5300">
              <a:solidFill>
                <a:srgbClr val="7F6000"/>
              </a:solidFill>
            </a:endParaRPr>
          </a:p>
        </p:txBody>
      </p:sp>
      <p:pic>
        <p:nvPicPr>
          <p:cNvPr id="331" name="Google Shape;331;gb2654d269b_0_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b2654d269b_0_221"/>
          <p:cNvSpPr txBox="1"/>
          <p:nvPr>
            <p:ph type="title"/>
          </p:nvPr>
        </p:nvSpPr>
        <p:spPr>
          <a:xfrm>
            <a:off x="457200" y="663175"/>
            <a:ext cx="8229600" cy="4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Viber</a:t>
            </a:r>
            <a:endParaRPr sz="3400"/>
          </a:p>
        </p:txBody>
      </p:sp>
      <p:pic>
        <p:nvPicPr>
          <p:cNvPr id="338" name="Google Shape;338;gb2654d269b_0_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b2654d269b_0_221"/>
          <p:cNvSpPr txBox="1"/>
          <p:nvPr/>
        </p:nvSpPr>
        <p:spPr>
          <a:xfrm>
            <a:off x="152400" y="1358400"/>
            <a:ext cx="88392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0" name="Google Shape;340;gb2654d269b_0_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100" y="1358400"/>
            <a:ext cx="1879523" cy="357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b2654d269b_0_221"/>
          <p:cNvPicPr preferRelativeResize="0"/>
          <p:nvPr/>
        </p:nvPicPr>
        <p:blipFill rotWithShape="1">
          <a:blip r:embed="rId5">
            <a:alphaModFix/>
          </a:blip>
          <a:srcRect b="49402" l="0" r="0" t="0"/>
          <a:stretch/>
        </p:blipFill>
        <p:spPr>
          <a:xfrm>
            <a:off x="3631025" y="1324625"/>
            <a:ext cx="2172090" cy="231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b2654d269b_0_221"/>
          <p:cNvPicPr preferRelativeResize="0"/>
          <p:nvPr/>
        </p:nvPicPr>
        <p:blipFill rotWithShape="1">
          <a:blip r:embed="rId6">
            <a:alphaModFix/>
          </a:blip>
          <a:srcRect b="77347" l="0" r="0" t="0"/>
          <a:stretch/>
        </p:blipFill>
        <p:spPr>
          <a:xfrm>
            <a:off x="3546000" y="3798729"/>
            <a:ext cx="2342150" cy="1088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b2654d269b_0_2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2388" y="1481925"/>
            <a:ext cx="1368425" cy="145086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b2654d269b_0_221"/>
          <p:cNvSpPr txBox="1"/>
          <p:nvPr/>
        </p:nvSpPr>
        <p:spPr>
          <a:xfrm>
            <a:off x="657300" y="1126500"/>
            <a:ext cx="21111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Приветственное сообщение</a:t>
            </a:r>
            <a:endParaRPr sz="1000"/>
          </a:p>
        </p:txBody>
      </p:sp>
      <p:sp>
        <p:nvSpPr>
          <p:cNvPr id="345" name="Google Shape;345;gb2654d269b_0_221"/>
          <p:cNvSpPr txBox="1"/>
          <p:nvPr/>
        </p:nvSpPr>
        <p:spPr>
          <a:xfrm>
            <a:off x="3516450" y="1126500"/>
            <a:ext cx="21111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Напоминания о вебинаре</a:t>
            </a:r>
            <a:endParaRPr sz="1000"/>
          </a:p>
        </p:txBody>
      </p:sp>
      <p:sp>
        <p:nvSpPr>
          <p:cNvPr id="346" name="Google Shape;346;gb2654d269b_0_221"/>
          <p:cNvSpPr txBox="1"/>
          <p:nvPr/>
        </p:nvSpPr>
        <p:spPr>
          <a:xfrm>
            <a:off x="6101050" y="1126500"/>
            <a:ext cx="21111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Время последних сообщений</a:t>
            </a:r>
            <a:endParaRPr sz="1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b2654d269b_0_242"/>
          <p:cNvSpPr txBox="1"/>
          <p:nvPr>
            <p:ph type="title"/>
          </p:nvPr>
        </p:nvSpPr>
        <p:spPr>
          <a:xfrm>
            <a:off x="457200" y="663175"/>
            <a:ext cx="8229600" cy="4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Telegram</a:t>
            </a:r>
            <a:endParaRPr sz="3400"/>
          </a:p>
        </p:txBody>
      </p:sp>
      <p:pic>
        <p:nvPicPr>
          <p:cNvPr id="353" name="Google Shape;353;gb2654d269b_0_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b2654d269b_0_242"/>
          <p:cNvSpPr txBox="1"/>
          <p:nvPr/>
        </p:nvSpPr>
        <p:spPr>
          <a:xfrm>
            <a:off x="152400" y="1358400"/>
            <a:ext cx="88392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b2654d269b_0_242"/>
          <p:cNvSpPr txBox="1"/>
          <p:nvPr/>
        </p:nvSpPr>
        <p:spPr>
          <a:xfrm>
            <a:off x="657300" y="1126500"/>
            <a:ext cx="21111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Приветственное сообщение</a:t>
            </a:r>
            <a:endParaRPr sz="1000"/>
          </a:p>
        </p:txBody>
      </p:sp>
      <p:sp>
        <p:nvSpPr>
          <p:cNvPr id="356" name="Google Shape;356;gb2654d269b_0_242"/>
          <p:cNvSpPr txBox="1"/>
          <p:nvPr/>
        </p:nvSpPr>
        <p:spPr>
          <a:xfrm>
            <a:off x="3516450" y="1126500"/>
            <a:ext cx="21111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Напоминания о вебинаре</a:t>
            </a:r>
            <a:endParaRPr sz="1000"/>
          </a:p>
        </p:txBody>
      </p:sp>
      <p:sp>
        <p:nvSpPr>
          <p:cNvPr id="357" name="Google Shape;357;gb2654d269b_0_242"/>
          <p:cNvSpPr txBox="1"/>
          <p:nvPr/>
        </p:nvSpPr>
        <p:spPr>
          <a:xfrm>
            <a:off x="6101050" y="1126500"/>
            <a:ext cx="21111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Время последних сообщений</a:t>
            </a:r>
            <a:endParaRPr sz="1000"/>
          </a:p>
        </p:txBody>
      </p:sp>
      <p:pic>
        <p:nvPicPr>
          <p:cNvPr id="358" name="Google Shape;358;gb2654d269b_0_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688" y="1430000"/>
            <a:ext cx="1882323" cy="289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b2654d269b_0_2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6451" y="1502147"/>
            <a:ext cx="2111100" cy="1724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b2654d269b_0_242"/>
          <p:cNvPicPr preferRelativeResize="0"/>
          <p:nvPr/>
        </p:nvPicPr>
        <p:blipFill rotWithShape="1">
          <a:blip r:embed="rId6">
            <a:alphaModFix/>
          </a:blip>
          <a:srcRect b="11319" l="198110" r="-198110" t="-11320"/>
          <a:stretch/>
        </p:blipFill>
        <p:spPr>
          <a:xfrm>
            <a:off x="8188867" y="3356900"/>
            <a:ext cx="2491633" cy="176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gb2654d269b_0_2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2884" y="1626625"/>
            <a:ext cx="2007425" cy="1475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b2654d269b_0_2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95775" y="3356889"/>
            <a:ext cx="2352450" cy="166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b2654d269b_0_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b2654d269b_0_261"/>
          <p:cNvSpPr txBox="1"/>
          <p:nvPr>
            <p:ph type="title"/>
          </p:nvPr>
        </p:nvSpPr>
        <p:spPr>
          <a:xfrm>
            <a:off x="107475" y="663175"/>
            <a:ext cx="8579400" cy="4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2</a:t>
            </a:r>
            <a:r>
              <a:rPr lang="en-US" sz="3400"/>
              <a:t>. </a:t>
            </a:r>
            <a:r>
              <a:rPr lang="en-US" sz="2600">
                <a:solidFill>
                  <a:schemeClr val="dk1"/>
                </a:solidFill>
              </a:rPr>
              <a:t>Проектирование чат-бота WhatsApp, Miro</a:t>
            </a:r>
            <a:endParaRPr sz="4100"/>
          </a:p>
        </p:txBody>
      </p:sp>
      <p:pic>
        <p:nvPicPr>
          <p:cNvPr id="370" name="Google Shape;370;gb2654d269b_0_261"/>
          <p:cNvPicPr preferRelativeResize="0"/>
          <p:nvPr/>
        </p:nvPicPr>
        <p:blipFill rotWithShape="1">
          <a:blip r:embed="rId4">
            <a:alphaModFix/>
          </a:blip>
          <a:srcRect b="11319" l="198110" r="-198110" t="-11320"/>
          <a:stretch/>
        </p:blipFill>
        <p:spPr>
          <a:xfrm>
            <a:off x="8188867" y="3356900"/>
            <a:ext cx="2491633" cy="176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b2654d269b_0_2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138" y="1845800"/>
            <a:ext cx="7884065" cy="2936389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gb2654d269b_0_261"/>
          <p:cNvSpPr txBox="1"/>
          <p:nvPr/>
        </p:nvSpPr>
        <p:spPr>
          <a:xfrm>
            <a:off x="934875" y="1159350"/>
            <a:ext cx="69246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hlinkClick r:id="rId6"/>
              </a:rPr>
              <a:t>https://miro.com/app/board/o9J_lbGeyjo=/</a:t>
            </a:r>
            <a:endParaRPr sz="16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b2654d269b_0_281"/>
          <p:cNvSpPr txBox="1"/>
          <p:nvPr>
            <p:ph type="title"/>
          </p:nvPr>
        </p:nvSpPr>
        <p:spPr>
          <a:xfrm>
            <a:off x="457200" y="16486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rgbClr val="7F6000"/>
                </a:solidFill>
              </a:rPr>
              <a:t>Продвижение</a:t>
            </a:r>
            <a:endParaRPr b="1" sz="5300">
              <a:solidFill>
                <a:srgbClr val="7F6000"/>
              </a:solidFill>
            </a:endParaRPr>
          </a:p>
        </p:txBody>
      </p:sp>
      <p:pic>
        <p:nvPicPr>
          <p:cNvPr id="379" name="Google Shape;379;gb2654d269b_0_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b2654d269b_0_316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Ресурсы</a:t>
            </a:r>
            <a:endParaRPr sz="3400"/>
          </a:p>
        </p:txBody>
      </p:sp>
      <p:pic>
        <p:nvPicPr>
          <p:cNvPr id="386" name="Google Shape;386;gb2654d269b_0_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b2654d269b_0_316"/>
          <p:cNvSpPr txBox="1"/>
          <p:nvPr/>
        </p:nvSpPr>
        <p:spPr>
          <a:xfrm>
            <a:off x="213825" y="1811325"/>
            <a:ext cx="8839200" cy="13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-US"/>
              <a:t>Бизнес-страница Фейсбук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https://www.facebook.com/merezhaturiv</a:t>
            </a:r>
            <a:endParaRPr>
              <a:solidFill>
                <a:srgbClr val="0B5394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-US"/>
              <a:t>Виджет  Smart Sender лендинг</a:t>
            </a:r>
            <a:r>
              <a:rPr lang="en-US">
                <a:solidFill>
                  <a:srgbClr val="0B5394"/>
                </a:solidFill>
              </a:rPr>
              <a:t>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https://merezhatur.customer.smartsender.eu/lp/R6mhjXTA</a:t>
            </a:r>
            <a:endParaRPr>
              <a:solidFill>
                <a:srgbClr val="0B5394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2654d269b_0_297"/>
          <p:cNvSpPr txBox="1"/>
          <p:nvPr>
            <p:ph type="title"/>
          </p:nvPr>
        </p:nvSpPr>
        <p:spPr>
          <a:xfrm>
            <a:off x="457200" y="16486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rgbClr val="7F6000"/>
                </a:solidFill>
              </a:rPr>
              <a:t>Маркетинг</a:t>
            </a:r>
            <a:endParaRPr b="1" sz="5300">
              <a:solidFill>
                <a:srgbClr val="7F6000"/>
              </a:solidFill>
            </a:endParaRPr>
          </a:p>
        </p:txBody>
      </p:sp>
      <p:pic>
        <p:nvPicPr>
          <p:cNvPr id="131" name="Google Shape;131;gb2654d269b_0_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b2654d269b_0_325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План маркетинговой стратегии</a:t>
            </a:r>
            <a:endParaRPr sz="3400"/>
          </a:p>
        </p:txBody>
      </p:sp>
      <p:pic>
        <p:nvPicPr>
          <p:cNvPr id="394" name="Google Shape;394;gb2654d269b_0_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b2654d269b_0_325"/>
          <p:cNvSpPr txBox="1"/>
          <p:nvPr/>
        </p:nvSpPr>
        <p:spPr>
          <a:xfrm>
            <a:off x="213825" y="1642850"/>
            <a:ext cx="8839200" cy="3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Работа со страницей Facebook: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Кнопка “Отправить сообщение” — создаем, редактируем, продвигаем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Делаем призыв в обложке, показываем куда нажимать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Делаем видео о чат-боте, как пользоваться, что нажимать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В план контента на 1 мес. включить 2 публикации о боте: инструкции, что это такое, обзор новых возможностей бота...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Говорить в публикациях, что есть чат-бот, призываем заходить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Отслеживать статистику переходов и активаций после поста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Постить ссылку на мини-лендинг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Ищем и “стучимся” к лидерам мнений, договариваемся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Находим группы по нише, договариваемся о рекламе с администраторами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Находим группы по г. Запорожье</a:t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b2654d269b_0_345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План маркетинговой стратегии</a:t>
            </a:r>
            <a:endParaRPr sz="3400"/>
          </a:p>
        </p:txBody>
      </p:sp>
      <p:pic>
        <p:nvPicPr>
          <p:cNvPr id="402" name="Google Shape;402;gb2654d269b_0_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b2654d269b_0_345"/>
          <p:cNvSpPr txBox="1"/>
          <p:nvPr/>
        </p:nvSpPr>
        <p:spPr>
          <a:xfrm>
            <a:off x="213825" y="1642850"/>
            <a:ext cx="8839200" cy="3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Ads Manager</a:t>
            </a:r>
            <a:r>
              <a:rPr b="1" lang="en-US" sz="1100">
                <a:solidFill>
                  <a:schemeClr val="dk1"/>
                </a:solidFill>
              </a:rPr>
              <a:t>: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Реклама в ленте с переходом на лендинг Smart Sender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Реклама под конверсии на мини-лендинг (предварительная установка Pixel)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Продвижение постов, кнопка “Отправить сообщение”, “Подробнее”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Отслеживаем статистику после рекламных переходов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Ретаргетинг</a:t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b2654d269b_0_353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План маркетинговой стратегии</a:t>
            </a:r>
            <a:endParaRPr sz="3400"/>
          </a:p>
        </p:txBody>
      </p:sp>
      <p:pic>
        <p:nvPicPr>
          <p:cNvPr id="410" name="Google Shape;410;gb2654d269b_0_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b2654d269b_0_353"/>
          <p:cNvSpPr txBox="1"/>
          <p:nvPr/>
        </p:nvSpPr>
        <p:spPr>
          <a:xfrm>
            <a:off x="213825" y="1642850"/>
            <a:ext cx="8839200" cy="3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Ads Manager:</a:t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Продвижение постов, кнопка “Отправить сообщение”, “Подробнее”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Отслеживаем статистику после рекламных переходов</a:t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412" name="Google Shape;412;gb2654d269b_0_3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5728" y="1381375"/>
            <a:ext cx="2407200" cy="3632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b2654d269b_0_353"/>
          <p:cNvSpPr txBox="1"/>
          <p:nvPr/>
        </p:nvSpPr>
        <p:spPr>
          <a:xfrm>
            <a:off x="1389525" y="3362475"/>
            <a:ext cx="40917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Выбираем пост по прогнозированию охватов</a:t>
            </a:r>
            <a:endParaRPr i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b2654d269b_0_371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План маркетинговой стратегии</a:t>
            </a:r>
            <a:endParaRPr sz="3400"/>
          </a:p>
        </p:txBody>
      </p:sp>
      <p:pic>
        <p:nvPicPr>
          <p:cNvPr id="420" name="Google Shape;420;gb2654d269b_0_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gb2654d269b_0_371"/>
          <p:cNvSpPr txBox="1"/>
          <p:nvPr/>
        </p:nvSpPr>
        <p:spPr>
          <a:xfrm>
            <a:off x="213825" y="1642850"/>
            <a:ext cx="8839200" cy="3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Работа с базой, масштабирование: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Собираем базу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Работаем с базой, создаем по Lookalike аудиторию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422" name="Google Shape;422;gb2654d269b_0_3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5728" y="1381375"/>
            <a:ext cx="2407200" cy="363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b2654d269b_0_380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План маркетинговой стратегии</a:t>
            </a:r>
            <a:endParaRPr sz="3400"/>
          </a:p>
        </p:txBody>
      </p:sp>
      <p:pic>
        <p:nvPicPr>
          <p:cNvPr id="429" name="Google Shape;429;gb2654d269b_0_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gb2654d269b_0_380"/>
          <p:cNvSpPr txBox="1"/>
          <p:nvPr/>
        </p:nvSpPr>
        <p:spPr>
          <a:xfrm>
            <a:off x="457200" y="1450925"/>
            <a:ext cx="6329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План на развитие проекта: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Создаем сайт-лендинг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Встраиваем баннер, призыв “заходи в чат-бот”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В слайдерах ссылка на чат-бот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В футере иконки-ссылки на каналы и отдельно на чат-бот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b2654d269b_0_390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Автор проекта</a:t>
            </a:r>
            <a:endParaRPr sz="1900"/>
          </a:p>
        </p:txBody>
      </p:sp>
      <p:pic>
        <p:nvPicPr>
          <p:cNvPr id="437" name="Google Shape;437;gb2654d269b_0_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b2654d269b_0_390"/>
          <p:cNvSpPr txBox="1"/>
          <p:nvPr/>
        </p:nvSpPr>
        <p:spPr>
          <a:xfrm>
            <a:off x="580050" y="1520575"/>
            <a:ext cx="7983900" cy="10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Герасименко Елизавета</a:t>
            </a:r>
            <a:endParaRPr sz="25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+38 (093) 991-4424</a:t>
            </a:r>
            <a:endParaRPr sz="17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Украина, г. Запорожье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Портфолио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https://leonilla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eva.w</a:t>
            </a:r>
            <a:r>
              <a:rPr lang="en-US" sz="1800" u="sng">
                <a:solidFill>
                  <a:schemeClr val="hlink"/>
                </a:solidFill>
                <a:hlinkClick r:id="rId6"/>
              </a:rPr>
              <a:t>ixsite.com/portfolio</a:t>
            </a:r>
            <a:r>
              <a:rPr lang="en-US" sz="1800" u="sng">
                <a:solidFill>
                  <a:schemeClr val="hlink"/>
                </a:solidFill>
                <a:hlinkClick r:id="rId7"/>
              </a:rPr>
              <a:t>/чат-бот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2654d269b_0_11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Задачи чат-бота</a:t>
            </a:r>
            <a:endParaRPr sz="3400"/>
          </a:p>
        </p:txBody>
      </p:sp>
      <p:sp>
        <p:nvSpPr>
          <p:cNvPr id="138" name="Google Shape;138;gb2654d269b_0_11"/>
          <p:cNvSpPr txBox="1"/>
          <p:nvPr>
            <p:ph idx="1" type="body"/>
          </p:nvPr>
        </p:nvSpPr>
        <p:spPr>
          <a:xfrm>
            <a:off x="421825" y="1737150"/>
            <a:ext cx="8229600" cy="15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64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Формирование потребности в услугах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Прогрев аудитории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Сегментация ЦА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Продажа основного продукта</a:t>
            </a:r>
            <a:endParaRPr sz="1900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39" name="Google Shape;139;gb2654d269b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2654d269b_0_18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700">
                <a:solidFill>
                  <a:schemeClr val="dk1"/>
                </a:solidFill>
              </a:rPr>
              <a:t>Формирование потребности в услугах</a:t>
            </a:r>
            <a:endParaRPr sz="4200"/>
          </a:p>
        </p:txBody>
      </p:sp>
      <p:sp>
        <p:nvSpPr>
          <p:cNvPr id="146" name="Google Shape;146;gb2654d269b_0_18"/>
          <p:cNvSpPr txBox="1"/>
          <p:nvPr>
            <p:ph idx="1" type="body"/>
          </p:nvPr>
        </p:nvSpPr>
        <p:spPr>
          <a:xfrm>
            <a:off x="421825" y="1737150"/>
            <a:ext cx="8229600" cy="15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1900"/>
              <a:t>Задача:</a:t>
            </a:r>
            <a:r>
              <a:rPr lang="en-US" sz="1900"/>
              <a:t> </a:t>
            </a:r>
            <a:endParaRPr sz="19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/>
              <a:t>сформировать потребность туриста — его представление о способах удовлетворения своих потребностей.</a:t>
            </a:r>
            <a:endParaRPr sz="1800"/>
          </a:p>
        </p:txBody>
      </p:sp>
      <p:pic>
        <p:nvPicPr>
          <p:cNvPr id="147" name="Google Shape;147;gb2654d269b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2654d269b_0_25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2. </a:t>
            </a:r>
            <a:r>
              <a:rPr lang="en-US" sz="2700">
                <a:solidFill>
                  <a:schemeClr val="dk1"/>
                </a:solidFill>
              </a:rPr>
              <a:t>Прогрев аудитории</a:t>
            </a:r>
            <a:endParaRPr sz="5000"/>
          </a:p>
        </p:txBody>
      </p:sp>
      <p:sp>
        <p:nvSpPr>
          <p:cNvPr id="154" name="Google Shape;154;gb2654d269b_0_25"/>
          <p:cNvSpPr txBox="1"/>
          <p:nvPr>
            <p:ph idx="1" type="body"/>
          </p:nvPr>
        </p:nvSpPr>
        <p:spPr>
          <a:xfrm>
            <a:off x="421825" y="1737150"/>
            <a:ext cx="8229600" cy="15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1900"/>
              <a:t>Задача:</a:t>
            </a:r>
            <a:r>
              <a:rPr lang="en-US" sz="1900"/>
              <a:t> </a:t>
            </a:r>
            <a:endParaRPr sz="19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02124"/>
                </a:solidFill>
                <a:highlight>
                  <a:srgbClr val="FFFFFF"/>
                </a:highlight>
              </a:rPr>
              <a:t>воздействие на пользователей при прохождение ими каждой из стадий готовности к покупке: от холодной стадии до превращения клиента в “адвоката бренда”</a:t>
            </a:r>
            <a:r>
              <a:rPr lang="en-US" sz="1800"/>
              <a:t>.</a:t>
            </a:r>
            <a:endParaRPr sz="1800"/>
          </a:p>
        </p:txBody>
      </p:sp>
      <p:pic>
        <p:nvPicPr>
          <p:cNvPr id="155" name="Google Shape;155;gb2654d269b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2654d269b_0_39"/>
          <p:cNvSpPr txBox="1"/>
          <p:nvPr>
            <p:ph type="title"/>
          </p:nvPr>
        </p:nvSpPr>
        <p:spPr>
          <a:xfrm>
            <a:off x="457200" y="6631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3</a:t>
            </a:r>
            <a:r>
              <a:rPr lang="en-US" sz="2700">
                <a:solidFill>
                  <a:schemeClr val="dk1"/>
                </a:solidFill>
              </a:rPr>
              <a:t>. </a:t>
            </a:r>
            <a:r>
              <a:rPr lang="en-US" sz="2700">
                <a:solidFill>
                  <a:schemeClr val="dk1"/>
                </a:solidFill>
              </a:rPr>
              <a:t>Сегментация ЦА</a:t>
            </a:r>
            <a:endParaRPr sz="5800"/>
          </a:p>
        </p:txBody>
      </p:sp>
      <p:sp>
        <p:nvSpPr>
          <p:cNvPr id="162" name="Google Shape;162;gb2654d269b_0_39"/>
          <p:cNvSpPr txBox="1"/>
          <p:nvPr>
            <p:ph idx="1" type="body"/>
          </p:nvPr>
        </p:nvSpPr>
        <p:spPr>
          <a:xfrm>
            <a:off x="457200" y="1489525"/>
            <a:ext cx="8229600" cy="15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1900"/>
              <a:t>Задача:</a:t>
            </a:r>
            <a:r>
              <a:rPr lang="en-US" sz="1900"/>
              <a:t> </a:t>
            </a:r>
            <a:endParaRPr sz="19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02124"/>
                </a:solidFill>
                <a:highlight>
                  <a:srgbClr val="FFFFFF"/>
                </a:highlight>
              </a:rPr>
              <a:t>выбор основного рынка сбыта услуги, определиться в каком именно сегменте нужно работать, то есть провести сегментирование — выбор целевого рынка.</a:t>
            </a:r>
            <a:endParaRPr sz="18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640"/>
              </a:spcBef>
              <a:spcAft>
                <a:spcPts val="0"/>
              </a:spcAft>
              <a:buClr>
                <a:srgbClr val="202124"/>
              </a:buClr>
              <a:buSzPts val="1800"/>
              <a:buChar char="•"/>
            </a:pPr>
            <a:r>
              <a:rPr lang="en-US" sz="1800">
                <a:solidFill>
                  <a:srgbClr val="202124"/>
                </a:solidFill>
                <a:highlight>
                  <a:srgbClr val="FFFFFF"/>
                </a:highlight>
              </a:rPr>
              <a:t>определить потенциал сегмента</a:t>
            </a:r>
            <a:endParaRPr sz="18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•"/>
            </a:pPr>
            <a:r>
              <a:rPr lang="en-US" sz="1800">
                <a:solidFill>
                  <a:srgbClr val="202124"/>
                </a:solidFill>
                <a:highlight>
                  <a:srgbClr val="FFFFFF"/>
                </a:highlight>
              </a:rPr>
              <a:t>оценить доступность сегмента</a:t>
            </a:r>
            <a:endParaRPr sz="18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•"/>
            </a:pPr>
            <a:r>
              <a:rPr lang="en-US" sz="1800">
                <a:solidFill>
                  <a:srgbClr val="202124"/>
                </a:solidFill>
                <a:highlight>
                  <a:srgbClr val="FFFFFF"/>
                </a:highlight>
              </a:rPr>
              <a:t>анализ возможностей освоения выбранного сегмента</a:t>
            </a:r>
            <a:endParaRPr sz="18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pic>
        <p:nvPicPr>
          <p:cNvPr id="163" name="Google Shape;163;gb2654d269b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2654d269b_0_48"/>
          <p:cNvSpPr txBox="1"/>
          <p:nvPr>
            <p:ph idx="1" type="body"/>
          </p:nvPr>
        </p:nvSpPr>
        <p:spPr>
          <a:xfrm>
            <a:off x="457200" y="1489525"/>
            <a:ext cx="8229600" cy="15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1900"/>
              <a:t>Задача:</a:t>
            </a:r>
            <a:endParaRPr b="1" sz="1900"/>
          </a:p>
          <a:p>
            <a:pPr indent="-349250" lvl="0" marL="457200" rtl="0" algn="l">
              <a:spcBef>
                <a:spcPts val="64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основным продуктом является услуга — консультация онлайн</a:t>
            </a:r>
            <a:r>
              <a:rPr lang="en-US" sz="1900"/>
              <a:t>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для сегмента (жители Запорожья) консультации оффлайн в офисе клиента</a:t>
            </a:r>
            <a:endParaRPr sz="1900"/>
          </a:p>
        </p:txBody>
      </p:sp>
      <p:pic>
        <p:nvPicPr>
          <p:cNvPr id="170" name="Google Shape;170;gb2654d269b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b2654d269b_0_48"/>
          <p:cNvSpPr txBox="1"/>
          <p:nvPr>
            <p:ph type="title"/>
          </p:nvPr>
        </p:nvSpPr>
        <p:spPr>
          <a:xfrm>
            <a:off x="0" y="663175"/>
            <a:ext cx="91125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4</a:t>
            </a:r>
            <a:r>
              <a:rPr lang="en-US" sz="2700">
                <a:solidFill>
                  <a:schemeClr val="dk1"/>
                </a:solidFill>
              </a:rPr>
              <a:t>. </a:t>
            </a:r>
            <a:r>
              <a:rPr lang="en-US" sz="2700">
                <a:solidFill>
                  <a:schemeClr val="dk1"/>
                </a:solidFill>
              </a:rPr>
              <a:t>Продажа основного продукта</a:t>
            </a:r>
            <a:endParaRPr sz="6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2654d269b_0_303"/>
          <p:cNvSpPr txBox="1"/>
          <p:nvPr>
            <p:ph type="title"/>
          </p:nvPr>
        </p:nvSpPr>
        <p:spPr>
          <a:xfrm>
            <a:off x="457200" y="164867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rgbClr val="7F6000"/>
                </a:solidFill>
              </a:rPr>
              <a:t>Сервисы</a:t>
            </a:r>
            <a:endParaRPr b="1" sz="5300">
              <a:solidFill>
                <a:srgbClr val="7F6000"/>
              </a:solidFill>
            </a:endParaRPr>
          </a:p>
        </p:txBody>
      </p:sp>
      <p:pic>
        <p:nvPicPr>
          <p:cNvPr id="178" name="Google Shape;178;gb2654d269b_0_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475" y="820650"/>
            <a:ext cx="8574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b2654d269b_0_303"/>
          <p:cNvSpPr txBox="1"/>
          <p:nvPr/>
        </p:nvSpPr>
        <p:spPr>
          <a:xfrm>
            <a:off x="1677750" y="2640825"/>
            <a:ext cx="57885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Smart Sendet</a:t>
            </a:r>
            <a:endParaRPr sz="23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Miro</a:t>
            </a:r>
            <a:endParaRPr sz="2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МАМА</dc:creator>
</cp:coreProperties>
</file>